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8587A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342" y="-1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3C72F7B4-9B5D-4796-B83E-FCEA95AE4F25}" type="datetimeFigureOut">
              <a:rPr lang="es-ES"/>
              <a:pPr>
                <a:defRPr/>
              </a:pPr>
              <a:t>04/05/2009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826859B-0CFA-41C3-BD27-64DFA007EC12}"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2086BB75-4269-4489-A03B-6B26ED7E1EA7}" type="datetimeFigureOut">
              <a:rPr lang="es-ES"/>
              <a:pPr>
                <a:defRPr/>
              </a:pPr>
              <a:t>04/05/2009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D1CD9801-4745-4230-92B2-C62E8720CBD5}"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E562B190-709E-496B-90E1-8118EA62FFF5}" type="datetimeFigureOut">
              <a:rPr lang="es-ES"/>
              <a:pPr>
                <a:defRPr/>
              </a:pPr>
              <a:t>04/05/2009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0BE285F-3D31-425C-9053-866D5B828D4A}"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056ADF81-127B-4C1B-B1AE-C6E31851997B}" type="datetimeFigureOut">
              <a:rPr lang="es-ES"/>
              <a:pPr>
                <a:defRPr/>
              </a:pPr>
              <a:t>04/05/2009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C2524C1-565D-4042-8343-61AD8D29262A}"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2507435B-9A3D-47D9-9882-4FEAAB65EDE4}" type="datetimeFigureOut">
              <a:rPr lang="es-ES"/>
              <a:pPr>
                <a:defRPr/>
              </a:pPr>
              <a:t>04/05/2009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6AC27938-1616-4994-8D20-E3983A3CE4B3}"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98DB5FD8-52C3-4026-8398-7FC4CBB4AE46}" type="datetimeFigureOut">
              <a:rPr lang="es-ES"/>
              <a:pPr>
                <a:defRPr/>
              </a:pPr>
              <a:t>04/05/2009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2003D552-F56F-4BE8-A6E9-8565472AFD5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7A868325-221D-4E83-95B8-4E6BDB1443DB}" type="datetimeFigureOut">
              <a:rPr lang="es-ES"/>
              <a:pPr>
                <a:defRPr/>
              </a:pPr>
              <a:t>04/05/2009</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5D9EE36B-02C2-4241-B1A3-C6A2B89699D7}"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DC1A8E96-FE71-45BE-AC2C-0D67DBC1D4AE}" type="datetimeFigureOut">
              <a:rPr lang="es-ES"/>
              <a:pPr>
                <a:defRPr/>
              </a:pPr>
              <a:t>04/05/2009</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3015E725-AFBD-4111-98D7-457D9112F67B}"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BEE07BD2-E353-4873-B432-86B9D28D0C1B}" type="datetimeFigureOut">
              <a:rPr lang="es-ES"/>
              <a:pPr>
                <a:defRPr/>
              </a:pPr>
              <a:t>04/05/2009</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054C5031-0098-436C-B8C5-DB0959D6A05E}"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48D770D6-204E-4032-AF79-75E0CF9020AA}" type="datetimeFigureOut">
              <a:rPr lang="es-ES"/>
              <a:pPr>
                <a:defRPr/>
              </a:pPr>
              <a:t>04/05/2009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CE9539DB-5759-47A4-9843-391A75E9D1F5}"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06B213DD-046C-4EBE-BA00-7545BB8A2A32}" type="datetimeFigureOut">
              <a:rPr lang="es-ES"/>
              <a:pPr>
                <a:defRPr/>
              </a:pPr>
              <a:t>04/05/2009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F5BBF9F8-2D3D-4A4A-89CE-36F3F6700708}"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alphaModFix amt="88000"/>
          </a:blip>
          <a:srcRect/>
          <a:stretch>
            <a:fillRect/>
          </a:stretch>
        </a:blip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377F90E-FAE3-4DE8-8ECF-685723A4FB1E}" type="datetimeFigureOut">
              <a:rPr lang="es-ES"/>
              <a:pPr>
                <a:defRPr/>
              </a:pPr>
              <a:t>04/05/2009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0964AB0-A44F-40B5-AAB2-9637A75AEA67}"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slide" Target="slide3.xml"/><Relationship Id="rId3" Type="http://schemas.openxmlformats.org/officeDocument/2006/relationships/slide" Target="slide2.xml"/><Relationship Id="rId7" Type="http://schemas.openxmlformats.org/officeDocument/2006/relationships/slide" Target="slide5.xml"/><Relationship Id="rId12" Type="http://schemas.openxmlformats.org/officeDocument/2006/relationships/image" Target="../media/image7.jpeg"/><Relationship Id="rId2" Type="http://schemas.openxmlformats.org/officeDocument/2006/relationships/image" Target="../media/image2.jpeg"/><Relationship Id="rId16"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slide" Target="slide8.xml"/><Relationship Id="rId5" Type="http://schemas.openxmlformats.org/officeDocument/2006/relationships/slide" Target="slide6.xml"/><Relationship Id="rId15" Type="http://schemas.openxmlformats.org/officeDocument/2006/relationships/hyperlink" Target="http://www.signe.es/" TargetMode="External"/><Relationship Id="rId10" Type="http://schemas.openxmlformats.org/officeDocument/2006/relationships/image" Target="../media/image6.jpeg"/><Relationship Id="rId4" Type="http://schemas.openxmlformats.org/officeDocument/2006/relationships/image" Target="../media/image3.jpeg"/><Relationship Id="rId9" Type="http://schemas.openxmlformats.org/officeDocument/2006/relationships/slide" Target="slide7.xml"/><Relationship Id="rId14"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slide" Target="slide4.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alphaModFix amt="88000"/>
          </a:blip>
          <a:srcRect/>
          <a:stretch>
            <a:fillRect/>
          </a:stretch>
        </a:blipFill>
        <a:effectLst/>
      </p:bgPr>
    </p:bg>
    <p:spTree>
      <p:nvGrpSpPr>
        <p:cNvPr id="1" name=""/>
        <p:cNvGrpSpPr/>
        <p:nvPr/>
      </p:nvGrpSpPr>
      <p:grpSpPr>
        <a:xfrm>
          <a:off x="0" y="0"/>
          <a:ext cx="0" cy="0"/>
          <a:chOff x="0" y="0"/>
          <a:chExt cx="0" cy="0"/>
        </a:xfrm>
      </p:grpSpPr>
      <p:pic>
        <p:nvPicPr>
          <p:cNvPr id="13329" name="Picture 17" descr="boton INT">
            <a:hlinkClick r:id="rId3" action="ppaction://hlinksldjump"/>
          </p:cNvPr>
          <p:cNvPicPr>
            <a:picLocks noChangeAspect="1" noChangeArrowheads="1"/>
          </p:cNvPicPr>
          <p:nvPr/>
        </p:nvPicPr>
        <p:blipFill>
          <a:blip r:embed="rId4"/>
          <a:srcRect/>
          <a:stretch>
            <a:fillRect/>
          </a:stretch>
        </p:blipFill>
        <p:spPr bwMode="auto">
          <a:xfrm>
            <a:off x="0" y="1628775"/>
            <a:ext cx="2411413" cy="865188"/>
          </a:xfrm>
          <a:prstGeom prst="rect">
            <a:avLst/>
          </a:prstGeom>
          <a:noFill/>
        </p:spPr>
      </p:pic>
      <p:pic>
        <p:nvPicPr>
          <p:cNvPr id="13330" name="Picture 18" descr="boton factores1">
            <a:hlinkClick r:id="rId5" action="ppaction://hlinksldjump"/>
          </p:cNvPr>
          <p:cNvPicPr>
            <a:picLocks noChangeAspect="1" noChangeArrowheads="1"/>
          </p:cNvPicPr>
          <p:nvPr/>
        </p:nvPicPr>
        <p:blipFill>
          <a:blip r:embed="rId6"/>
          <a:srcRect/>
          <a:stretch>
            <a:fillRect/>
          </a:stretch>
        </p:blipFill>
        <p:spPr bwMode="auto">
          <a:xfrm>
            <a:off x="0" y="4292600"/>
            <a:ext cx="2400300" cy="863600"/>
          </a:xfrm>
          <a:prstGeom prst="rect">
            <a:avLst/>
          </a:prstGeom>
          <a:noFill/>
        </p:spPr>
      </p:pic>
      <p:pic>
        <p:nvPicPr>
          <p:cNvPr id="13331" name="Picture 19" descr="boton elemntos1">
            <a:hlinkClick r:id="rId7" action="ppaction://hlinksldjump"/>
          </p:cNvPr>
          <p:cNvPicPr>
            <a:picLocks noChangeAspect="1" noChangeArrowheads="1"/>
          </p:cNvPicPr>
          <p:nvPr/>
        </p:nvPicPr>
        <p:blipFill>
          <a:blip r:embed="rId8"/>
          <a:srcRect/>
          <a:stretch>
            <a:fillRect/>
          </a:stretch>
        </p:blipFill>
        <p:spPr bwMode="auto">
          <a:xfrm>
            <a:off x="0" y="3357563"/>
            <a:ext cx="2400300" cy="935037"/>
          </a:xfrm>
          <a:prstGeom prst="rect">
            <a:avLst/>
          </a:prstGeom>
          <a:noFill/>
        </p:spPr>
      </p:pic>
      <p:pic>
        <p:nvPicPr>
          <p:cNvPr id="13332" name="Picture 20" descr="boton config1">
            <a:hlinkClick r:id="rId9" action="ppaction://hlinksldjump"/>
          </p:cNvPr>
          <p:cNvPicPr>
            <a:picLocks noChangeAspect="1" noChangeArrowheads="1"/>
          </p:cNvPicPr>
          <p:nvPr/>
        </p:nvPicPr>
        <p:blipFill>
          <a:blip r:embed="rId10"/>
          <a:srcRect/>
          <a:stretch>
            <a:fillRect/>
          </a:stretch>
        </p:blipFill>
        <p:spPr bwMode="auto">
          <a:xfrm>
            <a:off x="0" y="5157788"/>
            <a:ext cx="2400300" cy="865187"/>
          </a:xfrm>
          <a:prstGeom prst="rect">
            <a:avLst/>
          </a:prstGeom>
          <a:noFill/>
        </p:spPr>
      </p:pic>
      <p:pic>
        <p:nvPicPr>
          <p:cNvPr id="13333" name="Picture 21" descr="boton biblio1">
            <a:hlinkClick r:id="rId11" action="ppaction://hlinksldjump"/>
          </p:cNvPr>
          <p:cNvPicPr>
            <a:picLocks noChangeAspect="1" noChangeArrowheads="1"/>
          </p:cNvPicPr>
          <p:nvPr/>
        </p:nvPicPr>
        <p:blipFill>
          <a:blip r:embed="rId12"/>
          <a:srcRect/>
          <a:stretch>
            <a:fillRect/>
          </a:stretch>
        </p:blipFill>
        <p:spPr bwMode="auto">
          <a:xfrm>
            <a:off x="0" y="5994400"/>
            <a:ext cx="2400300" cy="863600"/>
          </a:xfrm>
          <a:prstGeom prst="rect">
            <a:avLst/>
          </a:prstGeom>
          <a:noFill/>
        </p:spPr>
      </p:pic>
      <p:pic>
        <p:nvPicPr>
          <p:cNvPr id="13334" name="Picture 22" descr="Boton Analisis1">
            <a:hlinkClick r:id="rId13" action="ppaction://hlinksldjump"/>
          </p:cNvPr>
          <p:cNvPicPr>
            <a:picLocks noChangeAspect="1" noChangeArrowheads="1"/>
          </p:cNvPicPr>
          <p:nvPr/>
        </p:nvPicPr>
        <p:blipFill>
          <a:blip r:embed="rId14"/>
          <a:srcRect/>
          <a:stretch>
            <a:fillRect/>
          </a:stretch>
        </p:blipFill>
        <p:spPr bwMode="auto">
          <a:xfrm>
            <a:off x="0" y="2492375"/>
            <a:ext cx="2400300" cy="863600"/>
          </a:xfrm>
          <a:prstGeom prst="rect">
            <a:avLst/>
          </a:prstGeom>
          <a:noFill/>
        </p:spPr>
      </p:pic>
      <p:pic>
        <p:nvPicPr>
          <p:cNvPr id="13335" name="Picture 23" descr="blocLogo">
            <a:hlinkClick r:id="rId15"/>
          </p:cNvPr>
          <p:cNvPicPr>
            <a:picLocks noChangeAspect="1" noChangeArrowheads="1"/>
          </p:cNvPicPr>
          <p:nvPr/>
        </p:nvPicPr>
        <p:blipFill>
          <a:blip r:embed="rId16"/>
          <a:srcRect/>
          <a:stretch>
            <a:fillRect/>
          </a:stretch>
        </p:blipFill>
        <p:spPr bwMode="auto">
          <a:xfrm>
            <a:off x="0" y="0"/>
            <a:ext cx="3708400" cy="1628775"/>
          </a:xfrm>
          <a:prstGeom prst="rect">
            <a:avLst/>
          </a:prstGeom>
          <a:noFill/>
        </p:spPr>
      </p:pic>
      <p:sp>
        <p:nvSpPr>
          <p:cNvPr id="13337" name="Text Box 25"/>
          <p:cNvSpPr txBox="1">
            <a:spLocks noChangeArrowheads="1"/>
          </p:cNvSpPr>
          <p:nvPr/>
        </p:nvSpPr>
        <p:spPr bwMode="auto">
          <a:xfrm>
            <a:off x="2700338" y="5013325"/>
            <a:ext cx="4751387" cy="1160463"/>
          </a:xfrm>
          <a:prstGeom prst="rect">
            <a:avLst/>
          </a:prstGeom>
          <a:noFill/>
          <a:ln w="9525">
            <a:noFill/>
            <a:miter lim="800000"/>
            <a:headEnd/>
            <a:tailEnd/>
          </a:ln>
          <a:effectLst/>
        </p:spPr>
        <p:txBody>
          <a:bodyPr>
            <a:spAutoFit/>
          </a:bodyPr>
          <a:lstStyle/>
          <a:p>
            <a:pPr>
              <a:spcBef>
                <a:spcPct val="50000"/>
              </a:spcBef>
            </a:pPr>
            <a:r>
              <a:rPr lang="es-ES" sz="2800" b="1">
                <a:solidFill>
                  <a:schemeClr val="bg1"/>
                </a:solidFill>
                <a:latin typeface="Calibri" pitchFamily="34" charset="0"/>
              </a:rPr>
              <a:t>José María Hidalgo Luque</a:t>
            </a:r>
          </a:p>
          <a:p>
            <a:pPr>
              <a:spcBef>
                <a:spcPct val="50000"/>
              </a:spcBef>
            </a:pPr>
            <a:r>
              <a:rPr lang="es-ES" sz="2800" b="1">
                <a:solidFill>
                  <a:schemeClr val="bg1"/>
                </a:solidFill>
                <a:latin typeface="Calibri" pitchFamily="34" charset="0"/>
              </a:rPr>
              <a:t>Juan Carlos Díaz Jiménez</a:t>
            </a: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title"/>
          </p:nvPr>
        </p:nvSpPr>
        <p:spPr/>
        <p:txBody>
          <a:bodyPr/>
          <a:lstStyle/>
          <a:p>
            <a:pPr eaLnBrk="1" hangingPunct="1"/>
            <a:r>
              <a:rPr lang="es-ES" b="1" smtClean="0">
                <a:solidFill>
                  <a:schemeClr val="bg1"/>
                </a:solidFill>
              </a:rPr>
              <a:t>INTRODUCCIÓN</a:t>
            </a:r>
          </a:p>
        </p:txBody>
      </p:sp>
      <p:sp>
        <p:nvSpPr>
          <p:cNvPr id="3" name="2 Marcador de contenido"/>
          <p:cNvSpPr>
            <a:spLocks noGrp="1"/>
          </p:cNvSpPr>
          <p:nvPr>
            <p:ph idx="1"/>
          </p:nvPr>
        </p:nvSpPr>
        <p:spPr/>
        <p:txBody>
          <a:bodyPr>
            <a:normAutofit/>
          </a:bodyPr>
          <a:lstStyle/>
          <a:p>
            <a:pPr eaLnBrk="1" hangingPunct="1">
              <a:lnSpc>
                <a:spcPct val="80000"/>
              </a:lnSpc>
            </a:pPr>
            <a:r>
              <a:rPr lang="es-ES" sz="2700" smtClean="0">
                <a:solidFill>
                  <a:schemeClr val="bg1"/>
                </a:solidFill>
              </a:rPr>
              <a:t>Constituida hace 25 años, SIGNE, S.A. tiene por actividad exclusiva, la edición de documentos públicos y privados, protegidos contra la falsificación por duplicación o modificación fraudulenta.</a:t>
            </a:r>
          </a:p>
          <a:p>
            <a:pPr eaLnBrk="1" hangingPunct="1">
              <a:lnSpc>
                <a:spcPct val="80000"/>
              </a:lnSpc>
            </a:pPr>
            <a:r>
              <a:rPr lang="es-ES" sz="2700" smtClean="0">
                <a:solidFill>
                  <a:schemeClr val="bg1"/>
                </a:solidFill>
              </a:rPr>
              <a:t>Las técnicas de diseño e impresión aplicadas y las experiencias logradas durante el transcurso de estos más de 25 años han convertido a nuestra Empresa en una de las más importantes compañías de Europa en la producción de títulos, diplomas, certificados, credenciales, documentos de uso profesional, sellos de correos, efectos timbrados, cheques, libretas de ahorro, pagarés...</a:t>
            </a:r>
          </a:p>
          <a:p>
            <a:pPr eaLnBrk="1" hangingPunct="1">
              <a:lnSpc>
                <a:spcPct val="80000"/>
              </a:lnSpc>
            </a:pPr>
            <a:endParaRPr lang="es-ES" sz="2700" smtClean="0">
              <a:solidFill>
                <a:schemeClr val="bg1"/>
              </a:solidFill>
            </a:endParaRPr>
          </a:p>
        </p:txBody>
      </p:sp>
      <p:pic>
        <p:nvPicPr>
          <p:cNvPr id="14342" name="Picture 6" descr="Boton_anterior">
            <a:hlinkClick r:id="" action="ppaction://hlinkshowjump?jump=previousslide"/>
          </p:cNvPr>
          <p:cNvPicPr>
            <a:picLocks noChangeAspect="1" noChangeArrowheads="1"/>
          </p:cNvPicPr>
          <p:nvPr/>
        </p:nvPicPr>
        <p:blipFill>
          <a:blip r:embed="rId2"/>
          <a:srcRect/>
          <a:stretch>
            <a:fillRect/>
          </a:stretch>
        </p:blipFill>
        <p:spPr bwMode="auto">
          <a:xfrm>
            <a:off x="7164388" y="5994400"/>
            <a:ext cx="863600" cy="863600"/>
          </a:xfrm>
          <a:prstGeom prst="rect">
            <a:avLst/>
          </a:prstGeom>
          <a:noFill/>
        </p:spPr>
      </p:pic>
      <p:pic>
        <p:nvPicPr>
          <p:cNvPr id="14345" name="Picture 9" descr="Home Button">
            <a:hlinkClick r:id="" action="ppaction://hlinkshowjump?jump=firstslide"/>
          </p:cNvPr>
          <p:cNvPicPr>
            <a:picLocks noChangeAspect="1" noChangeArrowheads="1"/>
          </p:cNvPicPr>
          <p:nvPr/>
        </p:nvPicPr>
        <p:blipFill>
          <a:blip r:embed="rId3"/>
          <a:srcRect/>
          <a:stretch>
            <a:fillRect/>
          </a:stretch>
        </p:blipFill>
        <p:spPr bwMode="auto">
          <a:xfrm>
            <a:off x="0" y="5849938"/>
            <a:ext cx="1008063" cy="1008062"/>
          </a:xfrm>
          <a:prstGeom prst="rect">
            <a:avLst/>
          </a:prstGeom>
          <a:noFill/>
        </p:spPr>
      </p:pic>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Título"/>
          <p:cNvSpPr>
            <a:spLocks noGrp="1"/>
          </p:cNvSpPr>
          <p:nvPr>
            <p:ph type="title"/>
          </p:nvPr>
        </p:nvSpPr>
        <p:spPr/>
        <p:txBody>
          <a:bodyPr/>
          <a:lstStyle/>
          <a:p>
            <a:pPr eaLnBrk="1" hangingPunct="1"/>
            <a:r>
              <a:rPr lang="es-ES" b="1" smtClean="0">
                <a:solidFill>
                  <a:schemeClr val="bg1"/>
                </a:solidFill>
              </a:rPr>
              <a:t>ANÁLISIS DESCRIPTIVO</a:t>
            </a:r>
          </a:p>
        </p:txBody>
      </p:sp>
      <p:pic>
        <p:nvPicPr>
          <p:cNvPr id="15364" name="Picture 4" descr="Home Button">
            <a:hlinkClick r:id="" action="ppaction://hlinkshowjump?jump=firstslide"/>
          </p:cNvPr>
          <p:cNvPicPr>
            <a:picLocks noChangeAspect="1" noChangeArrowheads="1"/>
          </p:cNvPicPr>
          <p:nvPr/>
        </p:nvPicPr>
        <p:blipFill>
          <a:blip r:embed="rId2"/>
          <a:srcRect/>
          <a:stretch>
            <a:fillRect/>
          </a:stretch>
        </p:blipFill>
        <p:spPr bwMode="auto">
          <a:xfrm>
            <a:off x="0" y="5849938"/>
            <a:ext cx="1008063" cy="1008062"/>
          </a:xfrm>
          <a:prstGeom prst="rect">
            <a:avLst/>
          </a:prstGeom>
          <a:noFill/>
        </p:spPr>
      </p:pic>
      <p:pic>
        <p:nvPicPr>
          <p:cNvPr id="15365" name="Picture 5" descr="Boton_anterior">
            <a:hlinkClick r:id="" action="ppaction://hlinkshowjump?jump=previousslide"/>
          </p:cNvPr>
          <p:cNvPicPr>
            <a:picLocks noChangeAspect="1" noChangeArrowheads="1"/>
          </p:cNvPicPr>
          <p:nvPr/>
        </p:nvPicPr>
        <p:blipFill>
          <a:blip r:embed="rId3"/>
          <a:srcRect/>
          <a:stretch>
            <a:fillRect/>
          </a:stretch>
        </p:blipFill>
        <p:spPr bwMode="auto">
          <a:xfrm>
            <a:off x="7164388" y="5994400"/>
            <a:ext cx="863600" cy="863600"/>
          </a:xfrm>
          <a:prstGeom prst="rect">
            <a:avLst/>
          </a:prstGeom>
          <a:noFill/>
        </p:spPr>
      </p:pic>
      <p:pic>
        <p:nvPicPr>
          <p:cNvPr id="15366" name="Picture 6" descr="Boton_siguiente">
            <a:hlinkClick r:id="" action="ppaction://hlinkshowjump?jump=nextslide"/>
          </p:cNvPr>
          <p:cNvPicPr>
            <a:picLocks noChangeAspect="1" noChangeArrowheads="1"/>
          </p:cNvPicPr>
          <p:nvPr/>
        </p:nvPicPr>
        <p:blipFill>
          <a:blip r:embed="rId4"/>
          <a:srcRect/>
          <a:stretch>
            <a:fillRect/>
          </a:stretch>
        </p:blipFill>
        <p:spPr bwMode="auto">
          <a:xfrm>
            <a:off x="8101013" y="5992813"/>
            <a:ext cx="865187" cy="865187"/>
          </a:xfrm>
          <a:prstGeom prst="rect">
            <a:avLst/>
          </a:prstGeom>
          <a:noFill/>
        </p:spPr>
      </p:pic>
      <p:sp>
        <p:nvSpPr>
          <p:cNvPr id="15368" name="WordArt 8">
            <a:hlinkClick r:id="rId5" action="ppaction://hlinksldjump"/>
          </p:cNvPr>
          <p:cNvSpPr>
            <a:spLocks noChangeArrowheads="1" noChangeShapeType="1" noTextEdit="1"/>
          </p:cNvSpPr>
          <p:nvPr/>
        </p:nvSpPr>
        <p:spPr bwMode="auto">
          <a:xfrm>
            <a:off x="900113" y="1844675"/>
            <a:ext cx="1800225" cy="431800"/>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Historia</a:t>
            </a:r>
          </a:p>
        </p:txBody>
      </p:sp>
      <p:sp>
        <p:nvSpPr>
          <p:cNvPr id="15369" name="WordArt 9"/>
          <p:cNvSpPr>
            <a:spLocks noChangeArrowheads="1" noChangeShapeType="1" noTextEdit="1"/>
          </p:cNvSpPr>
          <p:nvPr/>
        </p:nvSpPr>
        <p:spPr bwMode="auto">
          <a:xfrm>
            <a:off x="827088" y="3357563"/>
            <a:ext cx="6481762" cy="649287"/>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Características de la empresa</a:t>
            </a:r>
          </a:p>
        </p:txBody>
      </p:sp>
      <p:sp>
        <p:nvSpPr>
          <p:cNvPr id="15370" name="WordArt 10"/>
          <p:cNvSpPr>
            <a:spLocks noChangeArrowheads="1" noChangeShapeType="1" noTextEdit="1"/>
          </p:cNvSpPr>
          <p:nvPr/>
        </p:nvSpPr>
        <p:spPr bwMode="auto">
          <a:xfrm>
            <a:off x="827088" y="4149725"/>
            <a:ext cx="7200900" cy="576263"/>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Organización funcional del personal</a:t>
            </a:r>
          </a:p>
        </p:txBody>
      </p:sp>
      <p:sp>
        <p:nvSpPr>
          <p:cNvPr id="15371" name="WordArt 11"/>
          <p:cNvSpPr>
            <a:spLocks noChangeArrowheads="1" noChangeShapeType="1" noTextEdit="1"/>
          </p:cNvSpPr>
          <p:nvPr/>
        </p:nvSpPr>
        <p:spPr bwMode="auto">
          <a:xfrm>
            <a:off x="827088" y="2492375"/>
            <a:ext cx="4032250"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Servicios Ofertados</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p:txBody>
          <a:bodyPr/>
          <a:lstStyle/>
          <a:p>
            <a:r>
              <a:rPr lang="es-ES" b="1" smtClean="0">
                <a:solidFill>
                  <a:schemeClr val="bg1"/>
                </a:solidFill>
              </a:rPr>
              <a:t>HISTORIA</a:t>
            </a:r>
          </a:p>
        </p:txBody>
      </p:sp>
      <p:sp>
        <p:nvSpPr>
          <p:cNvPr id="17411" name="Rectangle 3"/>
          <p:cNvSpPr>
            <a:spLocks noGrp="1"/>
          </p:cNvSpPr>
          <p:nvPr>
            <p:ph type="body" idx="1"/>
          </p:nvPr>
        </p:nvSpPr>
        <p:spPr/>
        <p:txBody>
          <a:bodyPr/>
          <a:lstStyle/>
          <a:p>
            <a:endParaRPr lang="es-ES" smtClean="0"/>
          </a:p>
        </p:txBody>
      </p:sp>
      <p:pic>
        <p:nvPicPr>
          <p:cNvPr id="17412" name="Picture 4" descr="Home Button">
            <a:hlinkClick r:id="" action="ppaction://hlinkshowjump?jump=firstslide"/>
          </p:cNvPr>
          <p:cNvPicPr>
            <a:picLocks noChangeAspect="1" noChangeArrowheads="1"/>
          </p:cNvPicPr>
          <p:nvPr/>
        </p:nvPicPr>
        <p:blipFill>
          <a:blip r:embed="rId2"/>
          <a:srcRect/>
          <a:stretch>
            <a:fillRect/>
          </a:stretch>
        </p:blipFill>
        <p:spPr bwMode="auto">
          <a:xfrm>
            <a:off x="0" y="5849938"/>
            <a:ext cx="1008063" cy="1008062"/>
          </a:xfrm>
          <a:prstGeom prst="rect">
            <a:avLst/>
          </a:prstGeom>
          <a:noFill/>
        </p:spPr>
      </p:pic>
      <p:pic>
        <p:nvPicPr>
          <p:cNvPr id="17413" name="Picture 5" descr="Boton_anterior">
            <a:hlinkClick r:id="" action="ppaction://hlinkshowjump?jump=previousslide"/>
          </p:cNvPr>
          <p:cNvPicPr>
            <a:picLocks noChangeAspect="1" noChangeArrowheads="1"/>
          </p:cNvPicPr>
          <p:nvPr/>
        </p:nvPicPr>
        <p:blipFill>
          <a:blip r:embed="rId3"/>
          <a:srcRect/>
          <a:stretch>
            <a:fillRect/>
          </a:stretch>
        </p:blipFill>
        <p:spPr bwMode="auto">
          <a:xfrm>
            <a:off x="7164388" y="5994400"/>
            <a:ext cx="863600" cy="863600"/>
          </a:xfrm>
          <a:prstGeom prst="rect">
            <a:avLst/>
          </a:prstGeom>
          <a:noFill/>
        </p:spPr>
      </p:pic>
      <p:pic>
        <p:nvPicPr>
          <p:cNvPr id="17414" name="Picture 6" descr="Boton_siguiente">
            <a:hlinkClick r:id="" action="ppaction://hlinkshowjump?jump=nextslide"/>
          </p:cNvPr>
          <p:cNvPicPr>
            <a:picLocks noChangeAspect="1" noChangeArrowheads="1"/>
          </p:cNvPicPr>
          <p:nvPr/>
        </p:nvPicPr>
        <p:blipFill>
          <a:blip r:embed="rId4"/>
          <a:srcRect/>
          <a:stretch>
            <a:fillRect/>
          </a:stretch>
        </p:blipFill>
        <p:spPr bwMode="auto">
          <a:xfrm>
            <a:off x="8101013" y="5992813"/>
            <a:ext cx="865187" cy="865187"/>
          </a:xfrm>
          <a:prstGeom prst="rect">
            <a:avLst/>
          </a:prstGeom>
          <a:noFill/>
        </p:spPr>
      </p:pic>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a:lstStyle/>
          <a:p>
            <a:r>
              <a:rPr lang="es-ES" b="1" smtClean="0">
                <a:solidFill>
                  <a:schemeClr val="bg1"/>
                </a:solidFill>
              </a:rPr>
              <a:t>ELEMENTOS ESTRUCTURALES</a:t>
            </a:r>
          </a:p>
        </p:txBody>
      </p:sp>
      <p:pic>
        <p:nvPicPr>
          <p:cNvPr id="16388" name="Picture 4" descr="Home Button">
            <a:hlinkClick r:id="" action="ppaction://hlinkshowjump?jump=firstslide"/>
          </p:cNvPr>
          <p:cNvPicPr>
            <a:picLocks noChangeAspect="1" noChangeArrowheads="1"/>
          </p:cNvPicPr>
          <p:nvPr/>
        </p:nvPicPr>
        <p:blipFill>
          <a:blip r:embed="rId2"/>
          <a:srcRect/>
          <a:stretch>
            <a:fillRect/>
          </a:stretch>
        </p:blipFill>
        <p:spPr bwMode="auto">
          <a:xfrm>
            <a:off x="0" y="5849938"/>
            <a:ext cx="1008063" cy="1008062"/>
          </a:xfrm>
          <a:prstGeom prst="rect">
            <a:avLst/>
          </a:prstGeom>
          <a:noFill/>
        </p:spPr>
      </p:pic>
      <p:pic>
        <p:nvPicPr>
          <p:cNvPr id="16389" name="Picture 5" descr="Boton_anterior">
            <a:hlinkClick r:id="" action="ppaction://hlinkshowjump?jump=previousslide"/>
          </p:cNvPr>
          <p:cNvPicPr>
            <a:picLocks noChangeAspect="1" noChangeArrowheads="1"/>
          </p:cNvPicPr>
          <p:nvPr/>
        </p:nvPicPr>
        <p:blipFill>
          <a:blip r:embed="rId3"/>
          <a:srcRect/>
          <a:stretch>
            <a:fillRect/>
          </a:stretch>
        </p:blipFill>
        <p:spPr bwMode="auto">
          <a:xfrm>
            <a:off x="7164388" y="5994400"/>
            <a:ext cx="863600" cy="863600"/>
          </a:xfrm>
          <a:prstGeom prst="rect">
            <a:avLst/>
          </a:prstGeom>
          <a:noFill/>
        </p:spPr>
      </p:pic>
      <p:sp>
        <p:nvSpPr>
          <p:cNvPr id="16391" name="WordArt 7">
            <a:hlinkClick r:id="rId4" action="ppaction://hlinksldjump"/>
          </p:cNvPr>
          <p:cNvSpPr>
            <a:spLocks noChangeArrowheads="1" noChangeShapeType="1" noTextEdit="1"/>
          </p:cNvSpPr>
          <p:nvPr/>
        </p:nvSpPr>
        <p:spPr bwMode="auto">
          <a:xfrm>
            <a:off x="827088" y="1773238"/>
            <a:ext cx="6624637" cy="576262"/>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Descripción de puestos de trabajo</a:t>
            </a:r>
          </a:p>
        </p:txBody>
      </p:sp>
      <p:sp>
        <p:nvSpPr>
          <p:cNvPr id="16392" name="WordArt 8">
            <a:hlinkClick r:id="rId4" action="ppaction://hlinksldjump"/>
          </p:cNvPr>
          <p:cNvSpPr>
            <a:spLocks noChangeArrowheads="1" noChangeShapeType="1" noTextEdit="1"/>
          </p:cNvSpPr>
          <p:nvPr/>
        </p:nvSpPr>
        <p:spPr bwMode="auto">
          <a:xfrm>
            <a:off x="900113" y="2492375"/>
            <a:ext cx="3671887" cy="431800"/>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Estructura formal</a:t>
            </a:r>
          </a:p>
        </p:txBody>
      </p:sp>
      <p:sp>
        <p:nvSpPr>
          <p:cNvPr id="16393" name="WordArt 9">
            <a:hlinkClick r:id="rId4" action="ppaction://hlinksldjump"/>
          </p:cNvPr>
          <p:cNvSpPr>
            <a:spLocks noChangeArrowheads="1" noChangeShapeType="1" noTextEdit="1"/>
          </p:cNvSpPr>
          <p:nvPr/>
        </p:nvSpPr>
        <p:spPr bwMode="auto">
          <a:xfrm>
            <a:off x="900113" y="3213100"/>
            <a:ext cx="266382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Organigrama</a:t>
            </a:r>
          </a:p>
        </p:txBody>
      </p:sp>
      <p:sp>
        <p:nvSpPr>
          <p:cNvPr id="16395" name="WordArt 11">
            <a:hlinkClick r:id="rId4" action="ppaction://hlinksldjump"/>
          </p:cNvPr>
          <p:cNvSpPr>
            <a:spLocks noChangeArrowheads="1" noChangeShapeType="1" noTextEdit="1"/>
          </p:cNvSpPr>
          <p:nvPr/>
        </p:nvSpPr>
        <p:spPr bwMode="auto">
          <a:xfrm>
            <a:off x="900113" y="3789363"/>
            <a:ext cx="2592387" cy="503237"/>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Organigrafo</a:t>
            </a:r>
          </a:p>
        </p:txBody>
      </p:sp>
      <p:sp>
        <p:nvSpPr>
          <p:cNvPr id="16396" name="WordArt 12">
            <a:hlinkClick r:id="rId4" action="ppaction://hlinksldjump"/>
          </p:cNvPr>
          <p:cNvSpPr>
            <a:spLocks noChangeArrowheads="1" noChangeShapeType="1" noTextEdit="1"/>
          </p:cNvSpPr>
          <p:nvPr/>
        </p:nvSpPr>
        <p:spPr bwMode="auto">
          <a:xfrm>
            <a:off x="900113" y="4581525"/>
            <a:ext cx="3600450" cy="576263"/>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Mapa de Procesos</a:t>
            </a: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r>
              <a:rPr lang="es-ES" b="1" smtClean="0">
                <a:solidFill>
                  <a:schemeClr val="bg1"/>
                </a:solidFill>
              </a:rPr>
              <a:t>FACTORES DE CONTIGENCIA</a:t>
            </a:r>
          </a:p>
        </p:txBody>
      </p:sp>
      <p:sp>
        <p:nvSpPr>
          <p:cNvPr id="19460" name="WordArt 4">
            <a:hlinkClick r:id="rId2" action="ppaction://hlinksldjump"/>
          </p:cNvPr>
          <p:cNvSpPr>
            <a:spLocks noChangeArrowheads="1" noChangeShapeType="1" noTextEdit="1"/>
          </p:cNvSpPr>
          <p:nvPr/>
        </p:nvSpPr>
        <p:spPr bwMode="auto">
          <a:xfrm>
            <a:off x="395288" y="2565400"/>
            <a:ext cx="8569325" cy="576263"/>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Análisis del Entorno de la Organización</a:t>
            </a:r>
          </a:p>
        </p:txBody>
      </p:sp>
      <p:sp>
        <p:nvSpPr>
          <p:cNvPr id="19461" name="WordArt 5">
            <a:hlinkClick r:id="rId2" action="ppaction://hlinksldjump"/>
          </p:cNvPr>
          <p:cNvSpPr>
            <a:spLocks noChangeArrowheads="1" noChangeShapeType="1" noTextEdit="1"/>
          </p:cNvSpPr>
          <p:nvPr/>
        </p:nvSpPr>
        <p:spPr bwMode="auto">
          <a:xfrm>
            <a:off x="395288" y="3500438"/>
            <a:ext cx="5905500"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Análisis de la Tecnología</a:t>
            </a:r>
          </a:p>
        </p:txBody>
      </p:sp>
      <p:sp>
        <p:nvSpPr>
          <p:cNvPr id="19462" name="WordArt 6">
            <a:hlinkClick r:id="rId2" action="ppaction://hlinksldjump"/>
          </p:cNvPr>
          <p:cNvSpPr>
            <a:spLocks noChangeArrowheads="1" noChangeShapeType="1" noTextEdit="1"/>
          </p:cNvSpPr>
          <p:nvPr/>
        </p:nvSpPr>
        <p:spPr bwMode="auto">
          <a:xfrm>
            <a:off x="395288" y="4221163"/>
            <a:ext cx="5976937" cy="503237"/>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solidFill>
                  <a:srgbClr val="FFFFFF"/>
                </a:solidFill>
                <a:latin typeface="Calibri"/>
              </a:rPr>
              <a:t>Análisis de la Estrategia</a:t>
            </a:r>
          </a:p>
        </p:txBody>
      </p:sp>
      <p:pic>
        <p:nvPicPr>
          <p:cNvPr id="19465" name="Picture 9" descr="Home Button">
            <a:hlinkClick r:id="" action="ppaction://hlinkshowjump?jump=firstslide"/>
          </p:cNvPr>
          <p:cNvPicPr>
            <a:picLocks noChangeAspect="1" noChangeArrowheads="1"/>
          </p:cNvPicPr>
          <p:nvPr/>
        </p:nvPicPr>
        <p:blipFill>
          <a:blip r:embed="rId3"/>
          <a:srcRect/>
          <a:stretch>
            <a:fillRect/>
          </a:stretch>
        </p:blipFill>
        <p:spPr bwMode="auto">
          <a:xfrm>
            <a:off x="0" y="5849938"/>
            <a:ext cx="1008063" cy="1008062"/>
          </a:xfrm>
          <a:prstGeom prst="rect">
            <a:avLst/>
          </a:prstGeom>
          <a:noFill/>
        </p:spPr>
      </p:pic>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lstStyle/>
          <a:p>
            <a:r>
              <a:rPr lang="es-ES" b="1" smtClean="0">
                <a:solidFill>
                  <a:schemeClr val="bg1"/>
                </a:solidFill>
              </a:rPr>
              <a:t>CONFIGURACIÓN ORGANIZATIVA</a:t>
            </a:r>
          </a:p>
        </p:txBody>
      </p:sp>
      <p:pic>
        <p:nvPicPr>
          <p:cNvPr id="20484" name="Picture 4" descr="Home Button">
            <a:hlinkClick r:id="" action="ppaction://hlinkshowjump?jump=firstslide"/>
          </p:cNvPr>
          <p:cNvPicPr>
            <a:picLocks noChangeAspect="1" noChangeArrowheads="1"/>
          </p:cNvPicPr>
          <p:nvPr/>
        </p:nvPicPr>
        <p:blipFill>
          <a:blip r:embed="rId2"/>
          <a:srcRect/>
          <a:stretch>
            <a:fillRect/>
          </a:stretch>
        </p:blipFill>
        <p:spPr bwMode="auto">
          <a:xfrm>
            <a:off x="0" y="5849938"/>
            <a:ext cx="1008063" cy="1008062"/>
          </a:xfrm>
          <a:prstGeom prst="rect">
            <a:avLst/>
          </a:prstGeom>
          <a:noFill/>
        </p:spPr>
      </p:pic>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p:txBody>
          <a:bodyPr/>
          <a:lstStyle/>
          <a:p>
            <a:r>
              <a:rPr lang="es-ES" b="1" smtClean="0">
                <a:solidFill>
                  <a:schemeClr val="bg1"/>
                </a:solidFill>
              </a:rPr>
              <a:t>BIBLIOGRAFÍA</a:t>
            </a:r>
          </a:p>
        </p:txBody>
      </p:sp>
      <p:pic>
        <p:nvPicPr>
          <p:cNvPr id="21508" name="Picture 4" descr="Home Button">
            <a:hlinkClick r:id="" action="ppaction://hlinkshowjump?jump=firstslide"/>
          </p:cNvPr>
          <p:cNvPicPr>
            <a:picLocks noChangeAspect="1" noChangeArrowheads="1"/>
          </p:cNvPicPr>
          <p:nvPr/>
        </p:nvPicPr>
        <p:blipFill>
          <a:blip r:embed="rId2"/>
          <a:srcRect/>
          <a:stretch>
            <a:fillRect/>
          </a:stretch>
        </p:blipFill>
        <p:spPr bwMode="auto">
          <a:xfrm>
            <a:off x="0" y="5849938"/>
            <a:ext cx="1008063" cy="1008062"/>
          </a:xfrm>
          <a:prstGeom prst="rect">
            <a:avLst/>
          </a:prstGeom>
          <a:noFill/>
        </p:spPr>
      </p:pic>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TotalTime>
  <Words>102</Words>
  <Application>Microsoft Office PowerPoint</Application>
  <PresentationFormat>Presentación en pantalla (4:3)</PresentationFormat>
  <Paragraphs>11</Paragraphs>
  <Slides>8</Slides>
  <Notes>0</Notes>
  <HiddenSlides>0</HiddenSlides>
  <MMClips>0</MMClips>
  <ScaleCrop>false</ScaleCrop>
  <HeadingPairs>
    <vt:vector size="6" baseType="variant">
      <vt:variant>
        <vt:lpstr>Fuentes usadas</vt:lpstr>
      </vt:variant>
      <vt:variant>
        <vt:i4>2</vt:i4>
      </vt:variant>
      <vt:variant>
        <vt:lpstr>Plantilla de diseño</vt:lpstr>
      </vt:variant>
      <vt:variant>
        <vt:i4>1</vt:i4>
      </vt:variant>
      <vt:variant>
        <vt:lpstr>Títulos de diapositiva</vt:lpstr>
      </vt:variant>
      <vt:variant>
        <vt:i4>8</vt:i4>
      </vt:variant>
    </vt:vector>
  </HeadingPairs>
  <TitlesOfParts>
    <vt:vector size="11" baseType="lpstr">
      <vt:lpstr>Arial</vt:lpstr>
      <vt:lpstr>Calibri</vt:lpstr>
      <vt:lpstr>Tema de Office</vt:lpstr>
      <vt:lpstr>Diapositiva 1</vt:lpstr>
      <vt:lpstr>INTRODUCCIÓN</vt:lpstr>
      <vt:lpstr>ANÁLISIS DESCRIPTIVO</vt:lpstr>
      <vt:lpstr>HISTORIA</vt:lpstr>
      <vt:lpstr>ELEMENTOS ESTRUCTURALES</vt:lpstr>
      <vt:lpstr>FACTORES DE CONTIGENCIA</vt:lpstr>
      <vt:lpstr>CONFIGURACIÓN ORGANIZATIVA</vt:lpstr>
      <vt:lpstr>BIBLIOGRAFÍA</vt:lpstr>
    </vt:vector>
  </TitlesOfParts>
  <Company>ETEA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oa</cp:lastModifiedBy>
  <cp:revision>10</cp:revision>
  <dcterms:created xsi:type="dcterms:W3CDTF">2009-04-23T13:59:32Z</dcterms:created>
  <dcterms:modified xsi:type="dcterms:W3CDTF">2009-05-04T12:05:33Z</dcterms:modified>
</cp:coreProperties>
</file>